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3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6802" autoAdjust="0"/>
  </p:normalViewPr>
  <p:slideViewPr>
    <p:cSldViewPr snapToGrid="0">
      <p:cViewPr varScale="1">
        <p:scale>
          <a:sx n="50" d="100"/>
          <a:sy n="50" d="100"/>
        </p:scale>
        <p:origin x="1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3040B-E1BE-4541-A663-FA663EBB6A8B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5B63-C91C-4F1A-A546-63705F8A1C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28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Lattices are generated by these two arrows called the vectors</a:t>
            </a:r>
          </a:p>
          <a:p>
            <a:endParaRPr lang="en-US" dirty="0"/>
          </a:p>
          <a:p>
            <a:r>
              <a:rPr lang="en-US" dirty="0"/>
              <a:t>This two-dimensional lattice is generated or created by these two vectors or arrows.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4006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shortest vector problem is similar to the closest vector problem.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9263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with a dot at the origin and dots at the end of each </a:t>
            </a:r>
            <a:r>
              <a:rPr lang="en-US" b="1" dirty="0"/>
              <a:t>basis vector</a:t>
            </a:r>
            <a:r>
              <a:rPr lang="en-US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649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lay down the vectors like dominos to build paths starting from the origin</a:t>
            </a:r>
          </a:p>
          <a:p>
            <a:endParaRPr lang="en-US" dirty="0"/>
          </a:p>
          <a:p>
            <a:r>
              <a:rPr lang="en-US" dirty="0"/>
              <a:t>And the lattice is made up of all the points that we can reach with these “vector snakes”</a:t>
            </a:r>
          </a:p>
          <a:p>
            <a:endParaRPr lang="en-US" dirty="0"/>
          </a:p>
          <a:p>
            <a:r>
              <a:rPr lang="en-US" dirty="0"/>
              <a:t>For example, this point is 2 times the red vector plus 1 blue vector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8253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describe this point as negative 1 red + negative 2 blue + 1 red.</a:t>
            </a:r>
          </a:p>
          <a:p>
            <a:r>
              <a:rPr lang="en-US" dirty="0"/>
              <a:t>But we can lump the reds together and then they’ll cross each other out.</a:t>
            </a:r>
          </a:p>
          <a:p>
            <a:endParaRPr lang="en-US" dirty="0"/>
          </a:p>
          <a:p>
            <a:r>
              <a:rPr lang="en-US" dirty="0"/>
              <a:t>Next slide --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5932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747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(1, 0) in red and (0, 1) in blue makes up the normal square lattice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394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3341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7056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 17 basis vectors gives you a 17-dimensional lattice.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5B63-C91C-4F1A-A546-63705F8A1C95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313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F407-9245-8848-066D-9A04DE635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C93DB-AE2E-4418-9BBF-3E7E65279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CE862-0725-860C-EE8D-67B53927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1D7E1-8350-71DC-2B43-D95731EA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A38A-9725-F5CB-9F36-17B659AD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776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258C9-5736-74D0-1AD6-30FC52D72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2B9C6-1177-4B88-BF79-DEB84FE7E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6C8A1-53E0-0AA7-E65A-0479C8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5C5D7-2D07-8962-AE2D-9AEB9CB8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F528E-B113-C27C-F3D1-0905658E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687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F14E99-6396-7C70-13DB-E4D75D847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4298D-6998-7551-DCB6-37EDF565B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32FB2-0B0C-8513-D923-46BEF425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373A-E84B-EF51-DD4B-8AF429B3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CA685-D42C-D6A4-8D20-6F8578C3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98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5044-C19E-086B-96FF-3669DB7F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E91B-2DE1-CDC7-1593-9789B2B8A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E0919-B56B-A5B9-C704-7520071A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B4519-4EC4-3657-47C9-5D479190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6E7AC-299F-605E-7243-F53E56BD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073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0455-36AA-C621-1F43-447DF058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C5D95-A75A-40B5-E14E-C62D03ECD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2FAA6-E9E4-9A5B-166A-F7CFB3D2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F217C-F7B2-31D8-64A7-010669F2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DAF82-17A1-FB83-E86C-87AAB72A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286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CFF9-89A3-E8C7-01FF-59E48C83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86A8-8200-D9C8-2072-DBAD0DD19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0C4C8-8354-72FB-1CB8-6B5F46AB1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BDBA9-6C01-033D-9B7F-232C0A69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301B6-37F4-02C5-8070-7506CAE0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4342F-B8E2-B376-7BFC-1BA39F13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86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6E83-E164-7535-7406-BCC158B9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30210-5E4C-4799-0D1F-A152A22D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E3A58-4E7D-B391-2314-20871C114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DC19F-D1FF-F85E-326A-5C211C873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2837F-0010-5534-A97D-23059CB2E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F801C-543B-BADC-28BC-18C1B23B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2F829-FA4E-586E-71BD-550DD6A4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3B2DB-7F3E-2742-C329-E5D05396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694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5425-1C8E-CC8B-BCE9-64447AE8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7137A-E853-C5A8-F1C6-BEBEB48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99E5C-3894-7E0F-EE05-1A8F1258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1B3B2-7111-546D-5F3C-24FEA503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848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5F6BC-2CB1-F94A-4C2E-125DF04D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7E3BD-E15F-C15F-B814-E02550E7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79616-389F-D82B-6653-EA23C833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6431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6988-3747-9E48-73CB-F42D4C73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6D04-0E3A-34BB-1480-32E5A1C15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3CCCE-8034-9F9A-0C74-02DF8E01E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10FDE-AFD3-B537-814B-361D84B2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80064-325B-959E-F0D3-75375F6C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342B7-43DD-462A-176E-DCEA9F6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400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92FE-C17B-4AD0-5C20-0290D6A7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B6C5D-8330-5D9E-2CB0-40BD92765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3673D-5B6E-7F86-2DAC-288E0398A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87476-3C4E-3B1E-96EF-42629A56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4296B-F47F-A869-F9FB-263F3D2A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2F439-173C-7A75-0970-B810BFA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777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EB0012-9E46-F659-C1D0-66696DF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BCC66-C9B0-B9BB-579A-9BC652CEE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B1C8E-0F8B-78D4-F29B-CED5C0904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5A109-57A8-41A5-9E37-F9C57448054D}" type="datetimeFigureOut">
              <a:rPr lang="en-ID" smtClean="0"/>
              <a:t>14/12/2023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BA4F2-2FBF-3E70-01FE-6C55BD065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06CD3-0FEF-A24B-AD92-C6BC3119C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31062-EBD5-4EE9-9D85-44C9CE2E80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797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A4EBF-0879-7BAC-C934-2DF94EDA6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Lattice-based Cryptography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6ED65-6F21-5091-77DF-31C3D8027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Emmanuel H. Otacan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22577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BF95-05B5-45A4-85BF-EFE1CC38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Square Lattice 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B33240-3754-B6CE-0CDD-8F6A37DEC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5875" y="1825625"/>
            <a:ext cx="8420249" cy="4351338"/>
          </a:xfrm>
        </p:spPr>
      </p:pic>
    </p:spTree>
    <p:extLst>
      <p:ext uri="{BB962C8B-B14F-4D97-AF65-F5344CB8AC3E}">
        <p14:creationId xmlns:p14="http://schemas.microsoft.com/office/powerpoint/2010/main" val="345013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4DD7-4E75-5BAA-73C2-4AAFCE67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9DC635-2A61-1F73-90D4-DF0889C1F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591" y="1825625"/>
            <a:ext cx="8426817" cy="4351338"/>
          </a:xfrm>
        </p:spPr>
      </p:pic>
    </p:spTree>
    <p:extLst>
      <p:ext uri="{BB962C8B-B14F-4D97-AF65-F5344CB8AC3E}">
        <p14:creationId xmlns:p14="http://schemas.microsoft.com/office/powerpoint/2010/main" val="322867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5C3A-7FB2-0306-FDD8-3559C695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add two blue vectors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C1080-327D-CF7B-B1DD-206168CAE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386" y="1825625"/>
            <a:ext cx="8401228" cy="4351338"/>
          </a:xfrm>
        </p:spPr>
      </p:pic>
    </p:spTree>
    <p:extLst>
      <p:ext uri="{BB962C8B-B14F-4D97-AF65-F5344CB8AC3E}">
        <p14:creationId xmlns:p14="http://schemas.microsoft.com/office/powerpoint/2010/main" val="366533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11154-095A-3CAA-8FC4-F738CF12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just 1 negative red vector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46886B-3534-B226-2103-D92FECAC8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302" y="1825625"/>
            <a:ext cx="8417396" cy="4351338"/>
          </a:xfrm>
        </p:spPr>
      </p:pic>
    </p:spTree>
    <p:extLst>
      <p:ext uri="{BB962C8B-B14F-4D97-AF65-F5344CB8AC3E}">
        <p14:creationId xmlns:p14="http://schemas.microsoft.com/office/powerpoint/2010/main" val="316976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D4EE-19DD-28AC-D75E-F58BD14E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just 1 negative blue vector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9B8DC4-51B7-139E-7B23-4F436EFBA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122" y="1825625"/>
            <a:ext cx="8439755" cy="4351338"/>
          </a:xfrm>
        </p:spPr>
      </p:pic>
    </p:spTree>
    <p:extLst>
      <p:ext uri="{BB962C8B-B14F-4D97-AF65-F5344CB8AC3E}">
        <p14:creationId xmlns:p14="http://schemas.microsoft.com/office/powerpoint/2010/main" val="215748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5CCA-14BE-387D-BA90-E1D03D6A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 first, they look to be creating points on a line</a:t>
            </a:r>
            <a:endParaRPr lang="en-ID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E6A8B-1CB3-9ED9-0C69-AA461123C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302" y="1825625"/>
            <a:ext cx="8417396" cy="4351338"/>
          </a:xfrm>
        </p:spPr>
      </p:pic>
    </p:spTree>
    <p:extLst>
      <p:ext uri="{BB962C8B-B14F-4D97-AF65-F5344CB8AC3E}">
        <p14:creationId xmlns:p14="http://schemas.microsoft.com/office/powerpoint/2010/main" val="47639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6E94-BAEA-526C-C055-D4B492C2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if we start stacking together the + and – vectors, we get other points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7D1AD-F27D-37C2-A7E6-27BFDEF5E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467" y="1825625"/>
            <a:ext cx="8389065" cy="4351338"/>
          </a:xfrm>
        </p:spPr>
      </p:pic>
    </p:spTree>
    <p:extLst>
      <p:ext uri="{BB962C8B-B14F-4D97-AF65-F5344CB8AC3E}">
        <p14:creationId xmlns:p14="http://schemas.microsoft.com/office/powerpoint/2010/main" val="89279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ECFD-6A40-DBA7-38BC-E3E2FB7D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eventually, ends up with the same square lattice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87166-F40D-ABE0-B800-A2D64E392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186" y="1825625"/>
            <a:ext cx="8455628" cy="4351338"/>
          </a:xfrm>
        </p:spPr>
      </p:pic>
    </p:spTree>
    <p:extLst>
      <p:ext uri="{BB962C8B-B14F-4D97-AF65-F5344CB8AC3E}">
        <p14:creationId xmlns:p14="http://schemas.microsoft.com/office/powerpoint/2010/main" val="126067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ECFD-6A40-DBA7-38BC-E3E2FB7D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eventually, ends up with the same square lattice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9C933B-8523-9DE3-E48F-43B203B08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662" y="1825625"/>
            <a:ext cx="8420675" cy="4351338"/>
          </a:xfrm>
        </p:spPr>
      </p:pic>
    </p:spTree>
    <p:extLst>
      <p:ext uri="{BB962C8B-B14F-4D97-AF65-F5344CB8AC3E}">
        <p14:creationId xmlns:p14="http://schemas.microsoft.com/office/powerpoint/2010/main" val="15163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ECFD-6A40-DBA7-38BC-E3E2FB7D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eventually, ends up with the same square lattice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287C36-3C01-3755-2EAD-56D08CBDE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662" y="1825625"/>
            <a:ext cx="8420675" cy="4351338"/>
          </a:xfrm>
        </p:spPr>
      </p:pic>
    </p:spTree>
    <p:extLst>
      <p:ext uri="{BB962C8B-B14F-4D97-AF65-F5344CB8AC3E}">
        <p14:creationId xmlns:p14="http://schemas.microsoft.com/office/powerpoint/2010/main" val="364434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DDF0-0D7C-350B-3303-AD497702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Lattice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CF652-21E5-4425-2FD3-4C0F96330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33" y="1825625"/>
            <a:ext cx="5778534" cy="4351338"/>
          </a:xfrm>
        </p:spPr>
      </p:pic>
    </p:spTree>
    <p:extLst>
      <p:ext uri="{BB962C8B-B14F-4D97-AF65-F5344CB8AC3E}">
        <p14:creationId xmlns:p14="http://schemas.microsoft.com/office/powerpoint/2010/main" val="4088560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ECFD-6A40-DBA7-38BC-E3E2FB7D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eventually, ends up with the same square lattice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B82652-D204-3C9E-C553-60D88A52A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471" y="1825625"/>
            <a:ext cx="8411058" cy="4351338"/>
          </a:xfrm>
        </p:spPr>
      </p:pic>
    </p:spTree>
    <p:extLst>
      <p:ext uri="{BB962C8B-B14F-4D97-AF65-F5344CB8AC3E}">
        <p14:creationId xmlns:p14="http://schemas.microsoft.com/office/powerpoint/2010/main" val="135935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ECFD-6A40-DBA7-38BC-E3E2FB7D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illustrates an important point: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19299F-617F-E1D6-E2AC-E684DD7D2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524" y="1825625"/>
            <a:ext cx="8404952" cy="4351338"/>
          </a:xfrm>
        </p:spPr>
      </p:pic>
    </p:spTree>
    <p:extLst>
      <p:ext uri="{BB962C8B-B14F-4D97-AF65-F5344CB8AC3E}">
        <p14:creationId xmlns:p14="http://schemas.microsoft.com/office/powerpoint/2010/main" val="125286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EA2C-0863-8C72-183D-8A0B296F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very different looking sets of basis vectors can generate the same lattice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E094FC-B044-E1CD-CCC7-8BF579567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784" y="1825625"/>
            <a:ext cx="7408431" cy="4351338"/>
          </a:xfrm>
        </p:spPr>
      </p:pic>
    </p:spTree>
    <p:extLst>
      <p:ext uri="{BB962C8B-B14F-4D97-AF65-F5344CB8AC3E}">
        <p14:creationId xmlns:p14="http://schemas.microsoft.com/office/powerpoint/2010/main" val="4121311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643C-99F6-2048-8F5A-215D7768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Those examples are just very easy to describe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E8D6-F848-343A-9A8A-1D5758301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all the points with integer or whole number coordinates. But in general, it’s not so easy to do that </a:t>
            </a:r>
          </a:p>
          <a:p>
            <a:pPr marL="0" indent="0">
              <a:buNone/>
            </a:pPr>
            <a:r>
              <a:rPr lang="en-US" dirty="0"/>
              <a:t>–to describe all the points in a lattice-</a:t>
            </a:r>
          </a:p>
          <a:p>
            <a:pPr marL="0" indent="0">
              <a:buNone/>
            </a:pPr>
            <a:r>
              <a:rPr lang="en-US" dirty="0"/>
              <a:t>Except to say that </a:t>
            </a:r>
          </a:p>
          <a:p>
            <a:pPr marL="0" indent="0">
              <a:buNone/>
            </a:pPr>
            <a:r>
              <a:rPr lang="en-US" dirty="0"/>
              <a:t>“It’s the lattice generated by these vectors”</a:t>
            </a:r>
          </a:p>
          <a:p>
            <a:endParaRPr lang="en-ID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5D7872-11BB-91B1-1566-C98B96144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57" y="3846893"/>
            <a:ext cx="4329393" cy="223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9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32B7-55BD-5BF8-08DF-4F524468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example: What does the lattice generated by these vectors look like?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A269D-CFBF-A670-26EC-0CC1A91AC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766" y="1825625"/>
            <a:ext cx="8436468" cy="4351338"/>
          </a:xfrm>
        </p:spPr>
      </p:pic>
    </p:spTree>
    <p:extLst>
      <p:ext uri="{BB962C8B-B14F-4D97-AF65-F5344CB8AC3E}">
        <p14:creationId xmlns:p14="http://schemas.microsoft.com/office/powerpoint/2010/main" val="291635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F1D1-96C1-B91D-A925-FCFC66BD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start to fill in some points at the end of the basis vectors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DAA353-FF87-4FA4-FB9D-808C8095C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315" y="1825625"/>
            <a:ext cx="8395369" cy="4351338"/>
          </a:xfrm>
        </p:spPr>
      </p:pic>
    </p:spTree>
    <p:extLst>
      <p:ext uri="{BB962C8B-B14F-4D97-AF65-F5344CB8AC3E}">
        <p14:creationId xmlns:p14="http://schemas.microsoft.com/office/powerpoint/2010/main" val="261098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65F6-CC56-814D-00B8-30747E4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add them together to get (105, 51)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B857B-147C-C02E-5B62-F62E466FD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974" y="1825625"/>
            <a:ext cx="8382051" cy="4351338"/>
          </a:xfrm>
        </p:spPr>
      </p:pic>
    </p:spTree>
    <p:extLst>
      <p:ext uri="{BB962C8B-B14F-4D97-AF65-F5344CB8AC3E}">
        <p14:creationId xmlns:p14="http://schemas.microsoft.com/office/powerpoint/2010/main" val="1279015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4182-3FE7-5B46-AC30-9F99816F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Or we can take red minus blue to get (-47, -25)</a:t>
            </a:r>
            <a:endParaRPr lang="en-ID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96C4A-E980-94E7-9D91-98EEECC50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878" y="1825625"/>
            <a:ext cx="8376244" cy="4351338"/>
          </a:xfrm>
        </p:spPr>
      </p:pic>
    </p:spTree>
    <p:extLst>
      <p:ext uri="{BB962C8B-B14F-4D97-AF65-F5344CB8AC3E}">
        <p14:creationId xmlns:p14="http://schemas.microsoft.com/office/powerpoint/2010/main" val="2320662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CFE9-368D-0D07-AF73-070AC471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start building up individual points. But the whole picture isn’t necessarily obvious.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C715E1-9B3D-BF07-A980-3F6C2D7B0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362" y="1825625"/>
            <a:ext cx="8411276" cy="4351338"/>
          </a:xfrm>
        </p:spPr>
      </p:pic>
    </p:spTree>
    <p:extLst>
      <p:ext uri="{BB962C8B-B14F-4D97-AF65-F5344CB8AC3E}">
        <p14:creationId xmlns:p14="http://schemas.microsoft.com/office/powerpoint/2010/main" val="594472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CFE9-368D-0D07-AF73-070AC471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surprisingly hard question: 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8E94B-1A6F-202A-B91A-007B1BE65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0581" y="1825625"/>
            <a:ext cx="841083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325743-E6F8-CAB1-41A1-810DE1EA068A}"/>
              </a:ext>
            </a:extLst>
          </p:cNvPr>
          <p:cNvSpPr txBox="1"/>
          <p:nvPr/>
        </p:nvSpPr>
        <p:spPr>
          <a:xfrm>
            <a:off x="6335486" y="5181600"/>
            <a:ext cx="3765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 including the origin (0,0)</a:t>
            </a:r>
            <a:endParaRPr lang="en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3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F32C-70AE-3DB4-647A-082B6B30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is this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DF401-F3FE-10C5-C9BE-AAFCD21F1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650" y="1825625"/>
            <a:ext cx="5760699" cy="4351338"/>
          </a:xfrm>
        </p:spPr>
      </p:pic>
    </p:spTree>
    <p:extLst>
      <p:ext uri="{BB962C8B-B14F-4D97-AF65-F5344CB8AC3E}">
        <p14:creationId xmlns:p14="http://schemas.microsoft.com/office/powerpoint/2010/main" val="2498658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CFE9-368D-0D07-AF73-070AC471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Another: Which combination of the vectors is closest to (0,0)?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8E94B-1A6F-202A-B91A-007B1BE65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0581" y="1825625"/>
            <a:ext cx="841083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325743-E6F8-CAB1-41A1-810DE1EA068A}"/>
              </a:ext>
            </a:extLst>
          </p:cNvPr>
          <p:cNvSpPr txBox="1"/>
          <p:nvPr/>
        </p:nvSpPr>
        <p:spPr>
          <a:xfrm>
            <a:off x="6335486" y="5181600"/>
            <a:ext cx="3765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 including the origin (0,0)</a:t>
            </a:r>
            <a:endParaRPr lang="en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638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F8E9-2A47-08A1-846F-C707D946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is (11, 1) but can we do better?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1F472-9B12-9C9F-7C16-F379A6A94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734" y="1825625"/>
            <a:ext cx="8382532" cy="4351338"/>
          </a:xfrm>
        </p:spPr>
      </p:pic>
    </p:spTree>
    <p:extLst>
      <p:ext uri="{BB962C8B-B14F-4D97-AF65-F5344CB8AC3E}">
        <p14:creationId xmlns:p14="http://schemas.microsoft.com/office/powerpoint/2010/main" val="3326517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F4E4-5710-D1E0-0632-3D871683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(4, -10)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0081B-B1B1-9FD6-071F-109EC0A5B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142" y="1825625"/>
            <a:ext cx="8369715" cy="4351338"/>
          </a:xfrm>
        </p:spPr>
      </p:pic>
    </p:spTree>
    <p:extLst>
      <p:ext uri="{BB962C8B-B14F-4D97-AF65-F5344CB8AC3E}">
        <p14:creationId xmlns:p14="http://schemas.microsoft.com/office/powerpoint/2010/main" val="332983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1745-86B6-3BC2-15BA-15997D33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is the shortest vector problem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46BEC2-4455-295D-3D10-14330DEB2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869"/>
          <a:stretch/>
        </p:blipFill>
        <p:spPr>
          <a:xfrm>
            <a:off x="2751546" y="1460500"/>
            <a:ext cx="6688907" cy="5032375"/>
          </a:xfrm>
        </p:spPr>
      </p:pic>
    </p:spTree>
    <p:extLst>
      <p:ext uri="{BB962C8B-B14F-4D97-AF65-F5344CB8AC3E}">
        <p14:creationId xmlns:p14="http://schemas.microsoft.com/office/powerpoint/2010/main" val="1884202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36CB8-55A5-3DCA-BE41-751F1316F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143"/>
            <a:ext cx="10515600" cy="40277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5400" dirty="0"/>
              <a:t>In a two-dimensional lattice, you could probably reason your way to a solution, but the shortest vector problem gets very hard in higher dimensions.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1460801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D2DD-8821-F1EC-E867-9675626C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lattice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B498A-F83A-AFB3-8B10-080BAFAE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124" y="1825625"/>
            <a:ext cx="2875752" cy="4351338"/>
          </a:xfrm>
        </p:spPr>
      </p:pic>
    </p:spTree>
    <p:extLst>
      <p:ext uri="{BB962C8B-B14F-4D97-AF65-F5344CB8AC3E}">
        <p14:creationId xmlns:p14="http://schemas.microsoft.com/office/powerpoint/2010/main" val="2148967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AE15-2774-36FA-3412-E48983BC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Three-dimensional lattice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39D8C-6140-7A3A-551C-3F380AADC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5930" y="1825625"/>
            <a:ext cx="2880140" cy="4351338"/>
          </a:xfrm>
        </p:spPr>
      </p:pic>
    </p:spTree>
    <p:extLst>
      <p:ext uri="{BB962C8B-B14F-4D97-AF65-F5344CB8AC3E}">
        <p14:creationId xmlns:p14="http://schemas.microsoft.com/office/powerpoint/2010/main" val="833620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D32C-F75F-9655-145C-4D747332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628"/>
            <a:ext cx="10515600" cy="35487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6000" dirty="0"/>
              <a:t>There are more possibilities in higher dimensions, and the shortest vector problem gets even harder.</a:t>
            </a:r>
            <a:endParaRPr lang="en-ID" sz="6000" dirty="0"/>
          </a:p>
        </p:txBody>
      </p:sp>
    </p:spTree>
    <p:extLst>
      <p:ext uri="{BB962C8B-B14F-4D97-AF65-F5344CB8AC3E}">
        <p14:creationId xmlns:p14="http://schemas.microsoft.com/office/powerpoint/2010/main" val="2743432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EE68-5EC5-90A7-9123-37025015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vector problem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73447-8E2B-9F8B-A59D-845E89D6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500"/>
            <a:ext cx="10515600" cy="16033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800" dirty="0"/>
              <a:t>Find the lattice point which is closest to a particular point in space.</a:t>
            </a:r>
            <a:endParaRPr lang="en-ID" sz="4800" dirty="0"/>
          </a:p>
        </p:txBody>
      </p:sp>
    </p:spTree>
    <p:extLst>
      <p:ext uri="{BB962C8B-B14F-4D97-AF65-F5344CB8AC3E}">
        <p14:creationId xmlns:p14="http://schemas.microsoft.com/office/powerpoint/2010/main" val="1476322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8C97F-C5C1-E063-8A4C-C553D38A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Ex. Which point on the lattice generated by the two vectors (29, 13) and (76, 38) is closest to (-20, 31)?</a:t>
            </a:r>
            <a:endParaRPr lang="en-ID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7361F-F69F-4A27-F0DC-2B4CE50C5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030" y="1825625"/>
            <a:ext cx="8445940" cy="4351338"/>
          </a:xfrm>
        </p:spPr>
      </p:pic>
    </p:spTree>
    <p:extLst>
      <p:ext uri="{BB962C8B-B14F-4D97-AF65-F5344CB8AC3E}">
        <p14:creationId xmlns:p14="http://schemas.microsoft.com/office/powerpoint/2010/main" val="310156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129DF-E462-2987-3DA7-D75E81106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en-US" sz="4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4800" b="1" u="sng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lattice</a:t>
            </a:r>
            <a:r>
              <a:rPr lang="en-US" sz="4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is a discrete set of points that spans a mathematical space in a regular, repeating pattern.</a:t>
            </a:r>
            <a:endParaRPr lang="en-ID" sz="6600" dirty="0"/>
          </a:p>
        </p:txBody>
      </p:sp>
    </p:spTree>
    <p:extLst>
      <p:ext uri="{BB962C8B-B14F-4D97-AF65-F5344CB8AC3E}">
        <p14:creationId xmlns:p14="http://schemas.microsoft.com/office/powerpoint/2010/main" val="1193662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15A-93C8-2FE5-2A85-1B220BB0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25484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600" dirty="0"/>
              <a:t>	These belong to a collection of related problems known as “lattice problems”, which experts believe to be hard problems, especially in hundreds and thousands of dimensions. In other words, it would take a very long time for a computer to solve the shortest or the closest vector problems. And importantly for our purposes, computer scientists also believe that it would be very difficult for a quantum computer to solve these problems.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2263586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15A-93C8-2FE5-2A85-1B220BB0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271" y="2079909"/>
            <a:ext cx="9481457" cy="1961706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sz="4800" dirty="0"/>
              <a:t>	That makes these problems good candidates for the mathematical basis for a quantum-secure cryptographic protocol.</a:t>
            </a:r>
            <a:endParaRPr lang="en-ID" sz="4800" dirty="0"/>
          </a:p>
        </p:txBody>
      </p:sp>
    </p:spTree>
    <p:extLst>
      <p:ext uri="{BB962C8B-B14F-4D97-AF65-F5344CB8AC3E}">
        <p14:creationId xmlns:p14="http://schemas.microsoft.com/office/powerpoint/2010/main" val="224446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2BDD-848F-B402-11D5-197A43B5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Vectors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BF097E-9724-C2A1-30C6-0C69AAD8E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4625" y="1825625"/>
            <a:ext cx="8202749" cy="4351338"/>
          </a:xfrm>
        </p:spPr>
      </p:pic>
    </p:spTree>
    <p:extLst>
      <p:ext uri="{BB962C8B-B14F-4D97-AF65-F5344CB8AC3E}">
        <p14:creationId xmlns:p14="http://schemas.microsoft.com/office/powerpoint/2010/main" val="351351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0663-3375-7B24-736B-22A82895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lattices created?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6233B0-E7EF-59B2-4B23-98D0A32F4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386" y="1825625"/>
            <a:ext cx="8401228" cy="4351338"/>
          </a:xfrm>
        </p:spPr>
      </p:pic>
    </p:spTree>
    <p:extLst>
      <p:ext uri="{BB962C8B-B14F-4D97-AF65-F5344CB8AC3E}">
        <p14:creationId xmlns:p14="http://schemas.microsoft.com/office/powerpoint/2010/main" val="270794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2A84-11FF-6AC7-D25A-2414E60F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there, we build. (vector snakes)</a:t>
            </a:r>
            <a:endParaRPr lang="en-ID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08D5F3-FB95-6331-F58F-F06667175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4339" y="1825625"/>
            <a:ext cx="8423322" cy="4351338"/>
          </a:xfrm>
        </p:spPr>
      </p:pic>
    </p:spTree>
    <p:extLst>
      <p:ext uri="{BB962C8B-B14F-4D97-AF65-F5344CB8AC3E}">
        <p14:creationId xmlns:p14="http://schemas.microsoft.com/office/powerpoint/2010/main" val="356867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8CE0-CA90-2640-05DF-DD2E216A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stack any number of them together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827B7-6088-5981-58D7-8D94CD018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2591" y="1825625"/>
            <a:ext cx="8426817" cy="4351338"/>
          </a:xfrm>
        </p:spPr>
      </p:pic>
    </p:spTree>
    <p:extLst>
      <p:ext uri="{BB962C8B-B14F-4D97-AF65-F5344CB8AC3E}">
        <p14:creationId xmlns:p14="http://schemas.microsoft.com/office/powerpoint/2010/main" val="21019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2B99-355E-22D6-4701-0A0A19E0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it’s just negative two blue 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ACC50-264D-181A-FFBC-2AFAE3C84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9409" y="1812373"/>
            <a:ext cx="8433182" cy="4351338"/>
          </a:xfrm>
        </p:spPr>
      </p:pic>
    </p:spTree>
    <p:extLst>
      <p:ext uri="{BB962C8B-B14F-4D97-AF65-F5344CB8AC3E}">
        <p14:creationId xmlns:p14="http://schemas.microsoft.com/office/powerpoint/2010/main" val="393970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733</Words>
  <Application>Microsoft Office PowerPoint</Application>
  <PresentationFormat>Widescreen</PresentationFormat>
  <Paragraphs>74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Lattice-based Cryptography</vt:lpstr>
      <vt:lpstr>This is a Lattice</vt:lpstr>
      <vt:lpstr>And so is this</vt:lpstr>
      <vt:lpstr>PowerPoint Presentation</vt:lpstr>
      <vt:lpstr>Lattice Vectors</vt:lpstr>
      <vt:lpstr>How lattices created?</vt:lpstr>
      <vt:lpstr>From there, we build. (vector snakes)</vt:lpstr>
      <vt:lpstr>We can stack any number of them together</vt:lpstr>
      <vt:lpstr>So, it’s just negative two blue </vt:lpstr>
      <vt:lpstr>Normal Square Lattice </vt:lpstr>
      <vt:lpstr>PowerPoint Presentation</vt:lpstr>
      <vt:lpstr>We can add two blue vectors</vt:lpstr>
      <vt:lpstr>Or just 1 negative red vector</vt:lpstr>
      <vt:lpstr>Or just 1 negative blue vector</vt:lpstr>
      <vt:lpstr>At first, they look to be creating points on a line</vt:lpstr>
      <vt:lpstr>But if we start stacking together the + and – vectors, we get other points</vt:lpstr>
      <vt:lpstr>And eventually, ends up with the same square lattice</vt:lpstr>
      <vt:lpstr>And eventually, ends up with the same square lattice</vt:lpstr>
      <vt:lpstr>And eventually, ends up with the same square lattice</vt:lpstr>
      <vt:lpstr>And eventually, ends up with the same square lattice</vt:lpstr>
      <vt:lpstr>This illustrates an important point:</vt:lpstr>
      <vt:lpstr>Two very different looking sets of basis vectors can generate the same lattice</vt:lpstr>
      <vt:lpstr>Those examples are just very easy to describe</vt:lpstr>
      <vt:lpstr>For example: What does the lattice generated by these vectors look like?</vt:lpstr>
      <vt:lpstr>We can start to fill in some points at the end of the basis vectors</vt:lpstr>
      <vt:lpstr>We can add them together to get (105, 51)</vt:lpstr>
      <vt:lpstr>Or we can take red minus blue to get (-47, -25)</vt:lpstr>
      <vt:lpstr>We can start building up individual points. But the whole picture isn’t necessarily obvious.</vt:lpstr>
      <vt:lpstr>Here’s a surprisingly hard question: </vt:lpstr>
      <vt:lpstr>Another: Which combination of the vectors is closest to (0,0)?</vt:lpstr>
      <vt:lpstr>The answer is (11, 1) but can we do better?</vt:lpstr>
      <vt:lpstr>Yes, (4, -10)</vt:lpstr>
      <vt:lpstr>What we did is the shortest vector problem</vt:lpstr>
      <vt:lpstr>PowerPoint Presentation</vt:lpstr>
      <vt:lpstr>Two-dimensional lattice</vt:lpstr>
      <vt:lpstr>Three-dimensional lattice</vt:lpstr>
      <vt:lpstr>PowerPoint Presentation</vt:lpstr>
      <vt:lpstr>Closest vector problem</vt:lpstr>
      <vt:lpstr>Ex. Which point on the lattice generated by the two vectors (29, 13) and (76, 38) is closest to (-20, 31)?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Lattice-based Cryptography</dc:title>
  <dc:creator>Emmanuel Otacan</dc:creator>
  <cp:lastModifiedBy>Emmanuel Otacan</cp:lastModifiedBy>
  <cp:revision>2</cp:revision>
  <dcterms:created xsi:type="dcterms:W3CDTF">2023-12-13T10:46:27Z</dcterms:created>
  <dcterms:modified xsi:type="dcterms:W3CDTF">2023-12-14T01:50:20Z</dcterms:modified>
</cp:coreProperties>
</file>